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C5B57-BC73-4993-A0C6-3149A69E6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FE3C43-A879-4D8C-8CCC-12A5AC6C2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B6C23-5B27-438F-BDC6-DA8C82B9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0E81A-036B-4064-BFB4-EC3662A6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9B699-D71B-47DB-8FCB-FAB5C51B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6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097BC-812F-42EA-88AC-DC748284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A3B6E9-9DD8-48B2-885D-B88A292FE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1A0D36-07C7-4370-8164-3FC78239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944AA-BE1F-427F-B5D7-00355A7C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1ECDF-8630-4071-9210-DBC4EB9C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5E300B-A6AB-4FF8-8FAF-1CFA5AC8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8560C6-CDEA-443D-9158-CD37562B0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289A9-4564-41C6-BBD4-AC0AC7BB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BF0AD-64A1-4DCB-B1F0-54A80F3B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36F2E-1C24-4A25-B474-298E784B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0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CB5F8-77F8-4872-8B7F-EAE7552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16C05-E25C-4192-A294-BAD434DC9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D529E-F31B-40D6-B5C4-BC4616A6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85CC7-746D-484E-8687-7F05EDC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49FDD-F184-4C07-895E-6FB532E6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6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7F7E8-356A-4D90-A7DA-074AF31C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75E80B-9E1C-4B77-A0F2-C8A15A3E2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DC7DA-9D72-4B92-AD3C-4678A64D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A06A3-AF0E-457D-B98E-D7B8EBBD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6FF39-7CA2-4938-B670-EF321591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6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4CE16-D8C5-4277-93D7-10211E21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A1FAA-1F83-4C6B-9C20-749506B54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E591DE-4F60-4644-A891-87227B2EA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CAA7C-1DDE-43DF-BA17-67CB6584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3D2332-9EAC-4614-B27F-48904964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ED5E67-4C4E-42A9-BBD5-D41B7052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7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977C6-324C-4EC1-ACC5-5ACF3142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9132E1-125D-4962-820C-C093B43F3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D94E2C-9D6C-497F-B3E4-70EDE5A2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13D68-DEE0-4A2D-86BB-8E94F8210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739F41-13B9-416E-B40F-02E34FF97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A13FF1-E66F-4F8B-B200-7B636E54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DFB725-E51C-4C0D-998A-649EAC2C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9D4498-EF87-485E-A50A-FE51BF51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5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57E78-217A-4B6C-94D7-211DE1A9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29DE0-2A72-4F75-BA6A-D33ED86A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B8B01C-A9C0-4D5D-9C03-82801F12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401696-B6A3-4D98-93DA-BAF196BF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6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03DB5A-2162-411F-A37F-944F8FE2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CD69B0-68C1-424D-9957-B817C93B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BCB375-D3A3-4569-9371-66887D7C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2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0177C-D696-48A9-882E-C508F4DA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E0736-1322-45EB-A49C-6B0604534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7196D9-A6A7-4D4A-B4C2-45A677EDF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ABCBF7-2905-40DB-A5A7-DD9493FB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19F9F5-E031-4AC4-A708-4984D9D8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55FEA-9A9A-4977-96A8-652BE04E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5FFFD-C20E-4F2F-82D0-21B6D527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07F176-3EA6-400C-8E61-4780E4EE9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0F607B-F654-4DC5-A959-D8140186C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3B8DD-870F-486D-A8AD-B9E45772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CA4A5-C098-4FB3-94D0-B072757B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C5E25D-C2A4-4FE7-94C2-F103BDF8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2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AECE9-3AD7-4EE7-9483-78F3EA39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6E853A-F238-45CE-85DB-AF7DCB690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0A7D3-FFC2-43BC-8FFF-17BEC9989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3BF1-0474-401E-977A-4AD58B9CCF0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B1D0B-E054-4BB7-BADF-0F4CB7A60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DCE2CD-D88D-4C5E-A229-28899E282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D010-9BB2-4D54-9BBB-01FAD8A2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6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6A95D2-90F6-4AF1-B8F6-9230890E0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" y="131959"/>
            <a:ext cx="11496583" cy="6594082"/>
          </a:xfr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828EDB3-6F2D-45FE-ABE4-B352519970B3}"/>
              </a:ext>
            </a:extLst>
          </p:cNvPr>
          <p:cNvSpPr/>
          <p:nvPr/>
        </p:nvSpPr>
        <p:spPr>
          <a:xfrm>
            <a:off x="1775534" y="1917576"/>
            <a:ext cx="6445187" cy="31249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  <a:t>Технології попередження конфліктів. Протидія та попередження </a:t>
            </a:r>
            <a:r>
              <a:rPr lang="uk-UA" sz="3600" b="1" i="1" dirty="0" err="1">
                <a:solidFill>
                  <a:schemeClr val="accent1">
                    <a:lumMod val="75000"/>
                  </a:schemeClr>
                </a:solidFill>
              </a:rPr>
              <a:t>булінгу</a:t>
            </a:r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  <a:t> (цькування) в закладах освіти.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3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35390"/>
            <a:ext cx="11051959" cy="6449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Дискусія:</a:t>
            </a:r>
          </a:p>
          <a:p>
            <a:pPr marL="0" indent="0" algn="just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правила проговорюєте з дітьми Ви?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35390"/>
            <a:ext cx="11051959" cy="6449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Поговорімо про функціонування організму у стресових ситуаціях.</a:t>
            </a:r>
          </a:p>
          <a:p>
            <a:pPr marL="0" indent="0" algn="ctr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4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Найсильнішу реакцію викликають події чи обставини, які людина не може контролювати. </a:t>
            </a:r>
          </a:p>
        </p:txBody>
      </p:sp>
    </p:spTree>
    <p:extLst>
      <p:ext uri="{BB962C8B-B14F-4D97-AF65-F5344CB8AC3E}">
        <p14:creationId xmlns:p14="http://schemas.microsoft.com/office/powerpoint/2010/main" val="80611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595F1E3-D7DB-4FA1-BBC2-D8A9B6A87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" y="-15851"/>
            <a:ext cx="12038120" cy="687385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66EF2-E228-4377-9031-C7708E2D0D16}"/>
              </a:ext>
            </a:extLst>
          </p:cNvPr>
          <p:cNvSpPr txBox="1"/>
          <p:nvPr/>
        </p:nvSpPr>
        <p:spPr>
          <a:xfrm>
            <a:off x="2482787" y="204186"/>
            <a:ext cx="901907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ефективно долати стрес потрібно:</a:t>
            </a:r>
          </a:p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знати, як ви реагуєте на стресові ситуації;</a:t>
            </a:r>
          </a:p>
          <a:p>
            <a:endParaRPr lang="uk-UA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навчитися надавати собі </a:t>
            </a:r>
          </a:p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«першу антистресову допомогу»;</a:t>
            </a:r>
          </a:p>
          <a:p>
            <a:endParaRPr lang="uk-UA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плекати внутрішній ресурс, </a:t>
            </a:r>
          </a:p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бути стійкими до викликів.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68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5390"/>
            <a:ext cx="12191999" cy="6449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Дискусія:</a:t>
            </a:r>
          </a:p>
          <a:p>
            <a:pPr marL="0" indent="0" algn="just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Поділіться своїми іграми та </a:t>
            </a:r>
            <a:r>
              <a:rPr lang="uk-UA" sz="5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активностями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допомагають вам налагодити зв’язок з дітьми в навчальному процесі?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7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86B87B-F0C7-4BD9-899A-95ABA1850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0"/>
            <a:ext cx="12180163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ACD1E-60D0-4A6B-B840-28CC27ACEF23}"/>
              </a:ext>
            </a:extLst>
          </p:cNvPr>
          <p:cNvSpPr txBox="1"/>
          <p:nvPr/>
        </p:nvSpPr>
        <p:spPr>
          <a:xfrm>
            <a:off x="538681" y="325837"/>
            <a:ext cx="111146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гри – це вільна спонтанна гра, яка виникає з внутрішніх джерел дитини.</a:t>
            </a:r>
          </a:p>
          <a:p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гра не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спрямованна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досягнення результату.</a:t>
            </a:r>
          </a:p>
          <a:p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зароджується усередині і рухається назовні.</a:t>
            </a:r>
          </a:p>
          <a:p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це – найважливіша цінність у грі.</a:t>
            </a:r>
          </a:p>
        </p:txBody>
      </p:sp>
    </p:spTree>
    <p:extLst>
      <p:ext uri="{BB962C8B-B14F-4D97-AF65-F5344CB8AC3E}">
        <p14:creationId xmlns:p14="http://schemas.microsoft.com/office/powerpoint/2010/main" val="421313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86B87B-F0C7-4BD9-899A-95ABA1850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0"/>
            <a:ext cx="12180163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ACD1E-60D0-4A6B-B840-28CC27ACEF23}"/>
              </a:ext>
            </a:extLst>
          </p:cNvPr>
          <p:cNvSpPr txBox="1"/>
          <p:nvPr/>
        </p:nvSpPr>
        <p:spPr>
          <a:xfrm>
            <a:off x="538681" y="325837"/>
            <a:ext cx="111146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 гра – це задоволення та ресурс, який підтримує розвиток і суттєво покращує якість життя.</a:t>
            </a:r>
          </a:p>
        </p:txBody>
      </p:sp>
    </p:spTree>
    <p:extLst>
      <p:ext uri="{BB962C8B-B14F-4D97-AF65-F5344CB8AC3E}">
        <p14:creationId xmlns:p14="http://schemas.microsoft.com/office/powerpoint/2010/main" val="302544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35390"/>
            <a:ext cx="11051959" cy="6449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Розвивальний зворотній зв’язок у широкому значенні означає відгук, відповідь, зворотну реакцію на повідомлення, дію або подію</a:t>
            </a:r>
          </a:p>
          <a:p>
            <a:pPr marL="0" indent="0" algn="ctr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7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35390"/>
            <a:ext cx="11051959" cy="644949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багато форм надання зворотного зв’язку. Це може бути повідомлення про те, як:</a:t>
            </a:r>
          </a:p>
          <a:p>
            <a:pPr marL="0" indent="0" algn="ctr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чи </a:t>
            </a:r>
            <a:r>
              <a:rPr lang="uk-UA" sz="5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педагогиня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сприймає сказане чи проявлене дитиною, як-от: «Ти багато чого пояснила мені зараз…», «Ти виглядаєш сумним…»;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як вчитель або вчителька ставиться до поведінки дитини, наприклад «Я поки не можу зрозуміти…», «Я відчуваю зараз…»;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як педагог чи </a:t>
            </a:r>
            <a:r>
              <a:rPr lang="uk-UA" sz="5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педагогиня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розуміє те, що відбувається в самому процесі діалогу, на кшталт «Добре, що ти сказав або сказала про це».</a:t>
            </a:r>
          </a:p>
          <a:p>
            <a:pPr marL="0" indent="0" algn="ctr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6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35390"/>
            <a:ext cx="11051959" cy="644949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8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пропоную вам алгоритм розмови в таких ситуаціях.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 діалог з учнем чи ученицею має проходити наодинці, у спокійній, затишній атмосфері. 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 виконуємо такі кроки.</a:t>
            </a:r>
          </a:p>
          <a:p>
            <a:pPr marL="0" indent="0" algn="ctr">
              <a:buNone/>
            </a:pPr>
            <a:r>
              <a:rPr lang="uk-UA" sz="5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перший. 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Опишіть дії учня або учениці, використовуючи тільки факти.</a:t>
            </a:r>
          </a:p>
          <a:p>
            <a:pPr marL="0" indent="0" algn="ctr">
              <a:buNone/>
            </a:pPr>
            <a:r>
              <a:rPr lang="uk-UA" sz="5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другий. 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результати, до яких уже призвели дії.</a:t>
            </a:r>
          </a:p>
          <a:p>
            <a:pPr marL="0" indent="0" algn="ctr">
              <a:buNone/>
            </a:pPr>
            <a:r>
              <a:rPr lang="uk-UA" sz="5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третій. 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Перелічіть почуття, які виникли у вас та в інших учасників, якщо вони були. Припустіть, які почуття та потреби мають самі учень чи учениця, чи влаштовує їх результат. Вислухайте його чи її відповідь, не поспішайте.</a:t>
            </a:r>
          </a:p>
          <a:p>
            <a:pPr marL="0" indent="0" algn="ctr">
              <a:buNone/>
            </a:pPr>
            <a:r>
              <a:rPr lang="uk-UA" sz="5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четвертий. 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можливе, більш сприятливе, майбутнє. Запропонуйте разом поміркувати про те, як можна поліпшити ситуацію. Намагайтеся не надавати готових відповідей чи рішень.</a:t>
            </a:r>
          </a:p>
          <a:p>
            <a:pPr marL="0" indent="0" algn="ctr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1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35390"/>
            <a:ext cx="11051959" cy="6449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очікуйте, що після лише однієї успішної розмови поведінка дитини зміниться. Таких розмов може бути багато.</a:t>
            </a:r>
          </a:p>
        </p:txBody>
      </p:sp>
    </p:spTree>
    <p:extLst>
      <p:ext uri="{BB962C8B-B14F-4D97-AF65-F5344CB8AC3E}">
        <p14:creationId xmlns:p14="http://schemas.microsoft.com/office/powerpoint/2010/main" val="308778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5A7543-4183-44CC-AC13-B153F1E76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" y="37414"/>
            <a:ext cx="11863526" cy="6727370"/>
          </a:xfr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0A1189-B9F8-4C61-8FC1-CD60B8C26028}"/>
              </a:ext>
            </a:extLst>
          </p:cNvPr>
          <p:cNvSpPr/>
          <p:nvPr/>
        </p:nvSpPr>
        <p:spPr>
          <a:xfrm>
            <a:off x="2938509" y="603681"/>
            <a:ext cx="8442663" cy="5877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  <a:t>Поговоримо про:</a:t>
            </a:r>
          </a:p>
          <a:p>
            <a:pPr algn="ctr"/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Базове ставлення педагога до дитини.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Формування довіри в класі.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Як впоратися зі стресом у школі та на робочому місці.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Гра в навчальному процесі.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Розвивальний зворотній зв’язок.</a:t>
            </a:r>
          </a:p>
          <a:p>
            <a:pPr algn="ctr"/>
            <a:endParaRPr lang="uk-UA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150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35390"/>
            <a:ext cx="11051959" cy="6449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пам’ятайте:</a:t>
            </a: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розвивальний зворотний зв’язок поступово сприяє встановленню довіри й розвитку партнерських стосунків, а надалі — забезпечує стабільність змін на краще.</a:t>
            </a:r>
          </a:p>
        </p:txBody>
      </p:sp>
    </p:spTree>
    <p:extLst>
      <p:ext uri="{BB962C8B-B14F-4D97-AF65-F5344CB8AC3E}">
        <p14:creationId xmlns:p14="http://schemas.microsoft.com/office/powerpoint/2010/main" val="333646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EFFF16-0A10-4D0C-A371-FA092F12B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" y="150920"/>
            <a:ext cx="11967098" cy="6470477"/>
          </a:xfr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61209A9-3803-4532-9367-E680ED3FDF68}"/>
              </a:ext>
            </a:extLst>
          </p:cNvPr>
          <p:cNvSpPr/>
          <p:nvPr/>
        </p:nvSpPr>
        <p:spPr>
          <a:xfrm>
            <a:off x="109491" y="236603"/>
            <a:ext cx="8262152" cy="304813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 формуємо своє позитивне базове ставлення до дитини.</a:t>
            </a:r>
          </a:p>
          <a:p>
            <a:pPr algn="ctr"/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Складна поведінка дитини – це нормальна реакція на «ненормальні» події.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4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F6D8C5-1923-43D4-9CD9-287754148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" y="71021"/>
            <a:ext cx="11993732" cy="66848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6BFDF-5780-4BBA-80F2-0C76146D2070}"/>
              </a:ext>
            </a:extLst>
          </p:cNvPr>
          <p:cNvSpPr txBox="1"/>
          <p:nvPr/>
        </p:nvSpPr>
        <p:spPr>
          <a:xfrm>
            <a:off x="3364637" y="363984"/>
            <a:ext cx="77409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 діти замикаються в собі, </a:t>
            </a:r>
          </a:p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стають агресивними, </a:t>
            </a:r>
          </a:p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 – плачуть.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3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F6D8C5-1923-43D4-9CD9-287754148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" y="71021"/>
            <a:ext cx="11993732" cy="66848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6BFDF-5780-4BBA-80F2-0C76146D2070}"/>
              </a:ext>
            </a:extLst>
          </p:cNvPr>
          <p:cNvSpPr txBox="1"/>
          <p:nvPr/>
        </p:nvSpPr>
        <p:spPr>
          <a:xfrm>
            <a:off x="2024724" y="409251"/>
            <a:ext cx="9351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проявити повагу до дитини </a:t>
            </a:r>
          </a:p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її емоцій.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5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35390"/>
            <a:ext cx="11051959" cy="6449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Важливо, щоб школа залишалася безпечним місцем. </a:t>
            </a:r>
          </a:p>
          <a:p>
            <a:pPr marL="0" indent="0" algn="just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йдеться не лише про відсутність фізичної небезпеки, а й про психологічний комфорт і почуття захищеності.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4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8624-BD53-4238-9998-E3F65C91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35390"/>
            <a:ext cx="11051959" cy="6449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Дискусія:</a:t>
            </a:r>
          </a:p>
          <a:p>
            <a:pPr marL="0" indent="0" algn="just">
              <a:buNone/>
            </a:pPr>
            <a:endParaRPr lang="uk-UA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Поділіться досвідом спілкування з дитиною з «складною» поведінкою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3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925C23-D5A7-44BD-9158-F83F655E4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6" y="146674"/>
            <a:ext cx="11940466" cy="66878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22ECF-602B-4852-A331-ACD69A1C2806}"/>
              </a:ext>
            </a:extLst>
          </p:cNvPr>
          <p:cNvSpPr txBox="1"/>
          <p:nvPr/>
        </p:nvSpPr>
        <p:spPr>
          <a:xfrm>
            <a:off x="133166" y="1560551"/>
            <a:ext cx="11270778" cy="2175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цінують та серйозно сприймають </a:t>
            </a:r>
          </a:p>
          <a:p>
            <a:pPr>
              <a:lnSpc>
                <a:spcPct val="150000"/>
              </a:lnSpc>
            </a:pPr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кожну фразу вчителя або вчительки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4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925C23-D5A7-44BD-9158-F83F655E4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6" y="146674"/>
            <a:ext cx="11940466" cy="66878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22ECF-602B-4852-A331-ACD69A1C2806}"/>
              </a:ext>
            </a:extLst>
          </p:cNvPr>
          <p:cNvSpPr txBox="1"/>
          <p:nvPr/>
        </p:nvSpPr>
        <p:spPr>
          <a:xfrm>
            <a:off x="363985" y="146674"/>
            <a:ext cx="11157157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формування довіри в класі: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Говоріть простою мовою. Зважуйте кожне слово: школярі цінують </a:t>
            </a:r>
          </a:p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серйозно сприймають кожну вразу вчителя або вчительки.</a:t>
            </a:r>
            <a:endParaRPr lang="uk-UA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висловлювати власну думку: «Я можу говорити навіть тоді, </a:t>
            </a:r>
          </a:p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інші думають інакше».</a:t>
            </a:r>
          </a:p>
          <a:p>
            <a:endParaRPr lang="uk-UA" sz="1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захист від фізичного і психологічного насильства:</a:t>
            </a:r>
          </a:p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«Заборонено бити інших, говорити образливі слова, знущатися».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послідовними. Так діти краще звикнуть до нових вимог.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 пояснювати правила та обговорювати їх з учнівством. </a:t>
            </a:r>
          </a:p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 вас не сприйматимуть як занадто авторитарних вчителя або вчительку. </a:t>
            </a:r>
          </a:p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діти поряд із вами почуватимуться впевнено.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постійно повертатися до правил. Нагадуйте про них, </a:t>
            </a:r>
          </a:p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звертайте увагу на ситуації, коли учні та учениці їх дотримувалися </a:t>
            </a:r>
          </a:p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змогли уникнути конфліктів.</a:t>
            </a:r>
          </a:p>
        </p:txBody>
      </p:sp>
    </p:spTree>
    <p:extLst>
      <p:ext uri="{BB962C8B-B14F-4D97-AF65-F5344CB8AC3E}">
        <p14:creationId xmlns:p14="http://schemas.microsoft.com/office/powerpoint/2010/main" val="366004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696</Words>
  <Application>Microsoft Office PowerPoint</Application>
  <PresentationFormat>Широкоэкранный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31</cp:revision>
  <dcterms:created xsi:type="dcterms:W3CDTF">2022-11-28T06:29:00Z</dcterms:created>
  <dcterms:modified xsi:type="dcterms:W3CDTF">2022-12-01T09:04:50Z</dcterms:modified>
</cp:coreProperties>
</file>